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9.xml" ContentType="application/inkml+xml"/>
  <Override PartName="/ppt/notesSlides/notesSlide17.xml" ContentType="application/vnd.openxmlformats-officedocument.presentationml.notesSlide+xml"/>
  <Override PartName="/ppt/ink/ink10.xml" ContentType="application/inkml+xml"/>
  <Override PartName="/ppt/notesSlides/notesSlide18.xml" ContentType="application/vnd.openxmlformats-officedocument.presentationml.notesSlide+xml"/>
  <Override PartName="/ppt/ink/ink11.xml" ContentType="application/inkml+xml"/>
  <Override PartName="/ppt/notesSlides/notesSlide19.xml" ContentType="application/vnd.openxmlformats-officedocument.presentationml.notesSlide+xml"/>
  <Override PartName="/ppt/ink/ink12.xml" ContentType="application/inkml+xml"/>
  <Override PartName="/ppt/notesSlides/notesSlide20.xml" ContentType="application/vnd.openxmlformats-officedocument.presentationml.notesSlide+xml"/>
  <Override PartName="/ppt/ink/ink13.xml" ContentType="application/inkml+xml"/>
  <Override PartName="/ppt/notesSlides/notesSlide21.xml" ContentType="application/vnd.openxmlformats-officedocument.presentationml.notesSlide+xml"/>
  <Override PartName="/ppt/ink/ink14.xml" ContentType="application/inkml+xml"/>
  <Override PartName="/ppt/notesSlides/notesSlide22.xml" ContentType="application/vnd.openxmlformats-officedocument.presentationml.notesSlide+xml"/>
  <Override PartName="/ppt/ink/ink15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6.xml" ContentType="application/inkml+xml"/>
  <Override PartName="/ppt/notesSlides/notesSlide27.xml" ContentType="application/vnd.openxmlformats-officedocument.presentationml.notesSlide+xml"/>
  <Override PartName="/ppt/ink/ink17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8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  <p:sldMasterId id="2147483672" r:id="rId5"/>
  </p:sldMasterIdLst>
  <p:notesMasterIdLst>
    <p:notesMasterId r:id="rId39"/>
  </p:notesMasterIdLst>
  <p:handoutMasterIdLst>
    <p:handoutMasterId r:id="rId40"/>
  </p:handoutMasterIdLst>
  <p:sldIdLst>
    <p:sldId id="509" r:id="rId6"/>
    <p:sldId id="508" r:id="rId7"/>
    <p:sldId id="514" r:id="rId8"/>
    <p:sldId id="513" r:id="rId9"/>
    <p:sldId id="515" r:id="rId10"/>
    <p:sldId id="516" r:id="rId11"/>
    <p:sldId id="523" r:id="rId12"/>
    <p:sldId id="507" r:id="rId13"/>
    <p:sldId id="517" r:id="rId14"/>
    <p:sldId id="510" r:id="rId15"/>
    <p:sldId id="519" r:id="rId16"/>
    <p:sldId id="520" r:id="rId17"/>
    <p:sldId id="511" r:id="rId18"/>
    <p:sldId id="518" r:id="rId19"/>
    <p:sldId id="521" r:id="rId20"/>
    <p:sldId id="522" r:id="rId21"/>
    <p:sldId id="529" r:id="rId22"/>
    <p:sldId id="530" r:id="rId23"/>
    <p:sldId id="531" r:id="rId24"/>
    <p:sldId id="532" r:id="rId25"/>
    <p:sldId id="533" r:id="rId26"/>
    <p:sldId id="534" r:id="rId27"/>
    <p:sldId id="535" r:id="rId28"/>
    <p:sldId id="524" r:id="rId29"/>
    <p:sldId id="538" r:id="rId30"/>
    <p:sldId id="526" r:id="rId31"/>
    <p:sldId id="527" r:id="rId32"/>
    <p:sldId id="528" r:id="rId33"/>
    <p:sldId id="540" r:id="rId34"/>
    <p:sldId id="536" r:id="rId35"/>
    <p:sldId id="539" r:id="rId36"/>
    <p:sldId id="537" r:id="rId37"/>
    <p:sldId id="501" r:id="rId38"/>
  </p:sldIdLst>
  <p:sldSz cx="12192000" cy="6858000"/>
  <p:notesSz cx="7010400" cy="92964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Circular Std Black" panose="020B0A04020101010102" pitchFamily="34" charset="0"/>
      <p:bold r:id="rId47"/>
    </p:embeddedFont>
    <p:embeddedFont>
      <p:font typeface="Circular Std Bold" panose="020B0804020101010102" pitchFamily="34" charset="0"/>
      <p:bold r:id="rId48"/>
    </p:embeddedFont>
    <p:embeddedFont>
      <p:font typeface="Circular Std Book" panose="020B0604020101020102" pitchFamily="34" charset="0"/>
      <p:regular r:id="rId49"/>
    </p:embeddedFont>
    <p:embeddedFont>
      <p:font typeface="Segoe UI Light" panose="020B0502040204020203" pitchFamily="34" charset="0"/>
      <p:regular r:id="rId50"/>
      <p: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el Falzone Schaw" initials="RFS" lastIdx="2" clrIdx="0">
    <p:extLst>
      <p:ext uri="{19B8F6BF-5375-455C-9EA6-DF929625EA0E}">
        <p15:presenceInfo xmlns:p15="http://schemas.microsoft.com/office/powerpoint/2012/main" userId="S-1-5-21-2127521184-1604012920-1887927527-287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55"/>
    <a:srgbClr val="FE00A5"/>
    <a:srgbClr val="E00087"/>
    <a:srgbClr val="C20069"/>
    <a:srgbClr val="D60091"/>
    <a:srgbClr val="C20073"/>
    <a:srgbClr val="AE005F"/>
    <a:srgbClr val="9A004B"/>
    <a:srgbClr val="860037"/>
    <a:srgbClr val="FF0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7" autoAdjust="0"/>
    <p:restoredTop sz="96540" autoAdjust="0"/>
  </p:normalViewPr>
  <p:slideViewPr>
    <p:cSldViewPr snapToGrid="0">
      <p:cViewPr>
        <p:scale>
          <a:sx n="86" d="100"/>
          <a:sy n="86" d="100"/>
        </p:scale>
        <p:origin x="5316" y="1464"/>
      </p:cViewPr>
      <p:guideLst>
        <p:guide orient="horz" pos="1800"/>
        <p:guide pos="3840"/>
        <p:guide pos="31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80"/>
    </p:cViewPr>
  </p:sorterViewPr>
  <p:notesViewPr>
    <p:cSldViewPr snapToGrid="0" showGuides="1">
      <p:cViewPr varScale="1">
        <p:scale>
          <a:sx n="115" d="100"/>
          <a:sy n="115" d="100"/>
        </p:scale>
        <p:origin x="59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A2A92-0233-4B78-A453-3FA0CE7790F5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ECA85-5AE4-4231-93FA-B8E7C9AF56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16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09-02T19:37:49.193"/>
    </inkml:context>
    <inkml:brush xml:id="br0">
      <inkml:brushProperty name="height" value="0.053" units="cm"/>
    </inkml:brush>
  </inkml:definitions>
  <inkml:trace contextRef="#ctx0" brushRef="#br0">1 1 6659,'0'0'-2225,"0"7"976,0 4 801,21-7-48,11-1-192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A51AFA2-72AD-4D06-9F92-43E785B55207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65AFBCB-CA88-4771-AE9C-DAC52A8F7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0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BCB-CA88-4771-AE9C-DAC52A8F7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40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0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57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21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30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61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25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64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79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7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36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1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7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660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30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14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4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290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91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09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51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9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64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73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8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0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AFBCB-CA88-4771-AE9C-DAC52A8F7EC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84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20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51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Design Question:</a:t>
            </a:r>
          </a:p>
          <a:p>
            <a:endParaRPr lang="en-US" dirty="0"/>
          </a:p>
          <a:p>
            <a:r>
              <a:rPr lang="en-US" dirty="0"/>
              <a:t>How can Remix3D story tell user engagement in a way that brings people back to the site time and time again?</a:t>
            </a:r>
          </a:p>
          <a:p>
            <a:endParaRPr lang="en-US" dirty="0"/>
          </a:p>
          <a:p>
            <a:r>
              <a:rPr lang="en-US" dirty="0"/>
              <a:t>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A14B9-5627-4CE3-9DA3-8F3C1AE945F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31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69769-3B23-4A15-97D3-395D853436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4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2494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1709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0723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38146" y="2862411"/>
            <a:ext cx="3546504" cy="453358"/>
          </a:xfrm>
        </p:spPr>
        <p:txBody>
          <a:bodyPr anchor="b">
            <a:normAutofit/>
          </a:bodyPr>
          <a:lstStyle>
            <a:lvl1pPr algn="l">
              <a:defRPr lang="en-US" sz="2400" b="1" kern="1200" cap="none" spc="0" baseline="0" dirty="0">
                <a:solidFill>
                  <a:srgbClr val="C3425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Deck Title | Optional Sub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38146" y="3610082"/>
            <a:ext cx="3546504" cy="1251974"/>
          </a:xfrm>
        </p:spPr>
        <p:txBody>
          <a:bodyPr>
            <a:normAutofit/>
          </a:bodyPr>
          <a:lstStyle>
            <a:lvl1pPr marL="0" indent="0" algn="l">
              <a:buNone/>
              <a:defRPr lang="en-US" sz="1400" kern="1200" dirty="0">
                <a:solidFill>
                  <a:srgbClr val="C3425E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Date/Time/Other Info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39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810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rgbClr val="CA4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469028" y="6442237"/>
            <a:ext cx="4572000" cy="310896"/>
          </a:xfrm>
        </p:spPr>
        <p:txBody>
          <a:bodyPr anchor="ctr">
            <a:normAutofit/>
          </a:bodyPr>
          <a:lstStyle>
            <a:lvl1pPr marL="0" algn="r" defTabSz="914400" rtl="0" eaLnBrk="1" latinLnBrk="0" hangingPunct="1">
              <a:defRPr lang="en-US" sz="1400" kern="1200" cap="all" spc="6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algn="r"/>
            <a:r>
              <a:rPr lang="en-GB" sz="1400" spc="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HEADING |  DATE 2015</a:t>
            </a:r>
          </a:p>
        </p:txBody>
      </p:sp>
    </p:spTree>
    <p:extLst>
      <p:ext uri="{BB962C8B-B14F-4D97-AF65-F5344CB8AC3E}">
        <p14:creationId xmlns:p14="http://schemas.microsoft.com/office/powerpoint/2010/main" val="105534012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3050" y="703099"/>
            <a:ext cx="4019550" cy="47307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10980-6D4C-46A1-AC69-D9607EF1D1A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13300" y="1731325"/>
            <a:ext cx="5772150" cy="3856675"/>
          </a:xfrm>
          <a:prstGeom prst="rect">
            <a:avLst/>
          </a:prstGeom>
          <a:solidFill>
            <a:srgbClr val="CC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3425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6454775" y="2389100"/>
            <a:ext cx="4130675" cy="2863850"/>
          </a:xfrm>
        </p:spPr>
        <p:txBody>
          <a:bodyPr>
            <a:normAutofit/>
          </a:bodyPr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Edit Master text styles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Second level</a:t>
            </a:r>
          </a:p>
          <a:p>
            <a:pPr marL="0" lvl="2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Third level</a:t>
            </a:r>
          </a:p>
          <a:p>
            <a:pPr marL="0" lvl="3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Fourth level</a:t>
            </a:r>
          </a:p>
          <a:p>
            <a:pPr marL="0" lvl="4" indent="0">
              <a:lnSpc>
                <a:spcPct val="150000"/>
              </a:lnSpc>
              <a:buNone/>
            </a:pPr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Fifth level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08" y="1731325"/>
            <a:ext cx="3159192" cy="38566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6807200"/>
            <a:ext cx="10576318" cy="50800"/>
          </a:xfrm>
          <a:prstGeom prst="rect">
            <a:avLst/>
          </a:prstGeom>
          <a:solidFill>
            <a:srgbClr val="CC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3425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61400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736" y="1729055"/>
            <a:ext cx="5092368" cy="4351338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0980-6D4C-46A1-AC69-D9607EF1D1A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6807200"/>
            <a:ext cx="4146550" cy="50799"/>
          </a:xfrm>
          <a:prstGeom prst="rect">
            <a:avLst/>
          </a:prstGeom>
          <a:solidFill>
            <a:srgbClr val="CC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3425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762000"/>
            <a:ext cx="4035425" cy="473075"/>
          </a:xfrm>
        </p:spPr>
        <p:txBody>
          <a:bodyPr anchor="ctr">
            <a:normAutofit/>
          </a:bodyPr>
          <a:lstStyle>
            <a:lvl1pPr>
              <a:defRPr sz="1200" cap="all" baseline="0"/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19127443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532446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532446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0980-6D4C-46A1-AC69-D9607EF1D1A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6807200"/>
            <a:ext cx="10576318" cy="50800"/>
          </a:xfrm>
          <a:prstGeom prst="rect">
            <a:avLst/>
          </a:prstGeom>
          <a:solidFill>
            <a:srgbClr val="CC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3425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762000"/>
            <a:ext cx="4035425" cy="473075"/>
          </a:xfrm>
        </p:spPr>
        <p:txBody>
          <a:bodyPr anchor="ctr">
            <a:normAutofit/>
          </a:bodyPr>
          <a:lstStyle>
            <a:lvl1pPr>
              <a:defRPr sz="1200" cap="all" baseline="0"/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70127809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03709"/>
            <a:ext cx="2971800" cy="4532446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417" y="1831681"/>
            <a:ext cx="2971800" cy="4532446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0980-6D4C-46A1-AC69-D9607EF1D1A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6807200"/>
            <a:ext cx="10576318" cy="50800"/>
          </a:xfrm>
          <a:prstGeom prst="rect">
            <a:avLst/>
          </a:prstGeom>
          <a:solidFill>
            <a:srgbClr val="CC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3425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762000"/>
            <a:ext cx="4035425" cy="473075"/>
          </a:xfrm>
        </p:spPr>
        <p:txBody>
          <a:bodyPr anchor="ctr">
            <a:normAutofit/>
          </a:bodyPr>
          <a:lstStyle>
            <a:lvl1pPr>
              <a:defRPr sz="1200" cap="all" baseline="0"/>
            </a:lvl1pPr>
          </a:lstStyle>
          <a:p>
            <a:pPr lvl="0"/>
            <a:r>
              <a:rPr lang="en-US" dirty="0"/>
              <a:t>Sub heading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168820" y="1356821"/>
            <a:ext cx="0" cy="4926544"/>
          </a:xfrm>
          <a:prstGeom prst="line">
            <a:avLst/>
          </a:prstGeom>
          <a:ln w="12700">
            <a:solidFill>
              <a:srgbClr val="A0D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032527" y="1376496"/>
            <a:ext cx="7390" cy="4926544"/>
          </a:xfrm>
          <a:prstGeom prst="line">
            <a:avLst/>
          </a:prstGeom>
          <a:ln w="12700">
            <a:solidFill>
              <a:srgbClr val="A0D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367481"/>
            <a:ext cx="2971800" cy="266621"/>
          </a:xfrm>
        </p:spPr>
        <p:txBody>
          <a:bodyPr anchor="ctr">
            <a:normAutofit/>
          </a:bodyPr>
          <a:lstStyle>
            <a:lvl1pPr>
              <a:defRPr lang="en-US" sz="1200" kern="1200" cap="all" spc="300" baseline="0" dirty="0" smtClean="0">
                <a:solidFill>
                  <a:srgbClr val="CA415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Content 1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10131" y="1367481"/>
            <a:ext cx="2971800" cy="266621"/>
          </a:xfrm>
        </p:spPr>
        <p:txBody>
          <a:bodyPr anchor="ctr">
            <a:normAutofit/>
          </a:bodyPr>
          <a:lstStyle>
            <a:lvl1pPr>
              <a:defRPr lang="en-US" sz="1200" kern="1200" cap="all" spc="300" baseline="0" dirty="0" smtClean="0">
                <a:solidFill>
                  <a:srgbClr val="CA415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Content 2</a:t>
            </a:r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62" y="1367481"/>
            <a:ext cx="2971800" cy="266621"/>
          </a:xfrm>
        </p:spPr>
        <p:txBody>
          <a:bodyPr anchor="ctr">
            <a:normAutofit/>
          </a:bodyPr>
          <a:lstStyle>
            <a:lvl1pPr>
              <a:defRPr lang="en-US" sz="1200" kern="1200" cap="all" spc="300" baseline="0" dirty="0" smtClean="0">
                <a:solidFill>
                  <a:srgbClr val="CA415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Content 3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4"/>
          </p:nvPr>
        </p:nvSpPr>
        <p:spPr>
          <a:xfrm>
            <a:off x="8382062" y="1831681"/>
            <a:ext cx="2971800" cy="4532446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8514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hree Content w/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3863491"/>
            <a:ext cx="2971800" cy="2472663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31" y="3863491"/>
            <a:ext cx="2971800" cy="2500635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0980-6D4C-46A1-AC69-D9607EF1D1A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6807200"/>
            <a:ext cx="10576318" cy="50800"/>
          </a:xfrm>
          <a:prstGeom prst="rect">
            <a:avLst/>
          </a:prstGeom>
          <a:solidFill>
            <a:srgbClr val="CC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3425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762000"/>
            <a:ext cx="4035425" cy="473075"/>
          </a:xfrm>
        </p:spPr>
        <p:txBody>
          <a:bodyPr anchor="ctr">
            <a:normAutofit/>
          </a:bodyPr>
          <a:lstStyle>
            <a:lvl1pPr>
              <a:defRPr sz="1200" cap="all" baseline="0"/>
            </a:lvl1pPr>
          </a:lstStyle>
          <a:p>
            <a:pPr lvl="0"/>
            <a:r>
              <a:rPr lang="en-US" dirty="0"/>
              <a:t>Sub heading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205156" y="1356821"/>
            <a:ext cx="0" cy="4926544"/>
          </a:xfrm>
          <a:prstGeom prst="line">
            <a:avLst/>
          </a:prstGeom>
          <a:ln w="12700">
            <a:solidFill>
              <a:srgbClr val="A0D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971969" y="1376496"/>
            <a:ext cx="7390" cy="4926544"/>
          </a:xfrm>
          <a:prstGeom prst="line">
            <a:avLst/>
          </a:prstGeom>
          <a:ln w="12700">
            <a:solidFill>
              <a:srgbClr val="A0D9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1367481"/>
            <a:ext cx="2971800" cy="266621"/>
          </a:xfrm>
        </p:spPr>
        <p:txBody>
          <a:bodyPr anchor="ctr">
            <a:normAutofit/>
          </a:bodyPr>
          <a:lstStyle>
            <a:lvl1pPr>
              <a:defRPr lang="en-US" sz="1200" kern="1200" cap="all" spc="300" baseline="0" dirty="0" smtClean="0">
                <a:solidFill>
                  <a:srgbClr val="CA415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Content 1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4610131" y="1367481"/>
            <a:ext cx="2971800" cy="266621"/>
          </a:xfrm>
        </p:spPr>
        <p:txBody>
          <a:bodyPr anchor="ctr">
            <a:normAutofit/>
          </a:bodyPr>
          <a:lstStyle>
            <a:lvl1pPr>
              <a:defRPr lang="en-US" sz="1200" kern="1200" cap="all" spc="300" baseline="0" dirty="0" smtClean="0">
                <a:solidFill>
                  <a:srgbClr val="CA415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Content 2</a:t>
            </a:r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62" y="1367481"/>
            <a:ext cx="2971800" cy="266621"/>
          </a:xfrm>
        </p:spPr>
        <p:txBody>
          <a:bodyPr anchor="ctr">
            <a:normAutofit/>
          </a:bodyPr>
          <a:lstStyle>
            <a:lvl1pPr>
              <a:defRPr lang="en-US" sz="1200" kern="1200" cap="all" spc="300" baseline="0" dirty="0" smtClean="0">
                <a:solidFill>
                  <a:srgbClr val="CA415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Content 3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4"/>
          </p:nvPr>
        </p:nvSpPr>
        <p:spPr>
          <a:xfrm>
            <a:off x="8382062" y="3863491"/>
            <a:ext cx="2971800" cy="2500635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38199" y="1732767"/>
            <a:ext cx="2971800" cy="2029719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10131" y="1732767"/>
            <a:ext cx="2971800" cy="2029719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8382062" y="1732767"/>
            <a:ext cx="2971800" cy="2029719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5315517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o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10980-6D4C-46A1-AC69-D9607EF1D1A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6807200"/>
            <a:ext cx="10576318" cy="50800"/>
          </a:xfrm>
          <a:prstGeom prst="rect">
            <a:avLst/>
          </a:prstGeom>
          <a:solidFill>
            <a:srgbClr val="CC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3425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762000"/>
            <a:ext cx="4035425" cy="473075"/>
          </a:xfrm>
        </p:spPr>
        <p:txBody>
          <a:bodyPr anchor="ctr">
            <a:normAutofit/>
          </a:bodyPr>
          <a:lstStyle>
            <a:lvl1pPr>
              <a:defRPr sz="1200" cap="all" baseline="0"/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38065893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829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nk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rgbClr val="CA4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762000"/>
            <a:ext cx="4035425" cy="473075"/>
          </a:xfrm>
        </p:spPr>
        <p:txBody>
          <a:bodyPr anchor="ctr">
            <a:normAutofit/>
          </a:bodyPr>
          <a:lstStyle>
            <a:lvl1pPr>
              <a:defRPr lang="en-US" sz="1200" kern="3000" cap="all" spc="300" baseline="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07194" y="525463"/>
            <a:ext cx="7736948" cy="4730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3805238" y="1627188"/>
            <a:ext cx="7497762" cy="43656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575846" y="2241275"/>
            <a:ext cx="2831855" cy="2779406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lang="en-US" sz="140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502638" y="6442075"/>
            <a:ext cx="51773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010980-6D4C-46A1-AC69-D9607EF1D1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9549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762000"/>
            <a:ext cx="4035425" cy="473075"/>
          </a:xfrm>
        </p:spPr>
        <p:txBody>
          <a:bodyPr anchor="ctr">
            <a:normAutofit/>
          </a:bodyPr>
          <a:lstStyle>
            <a:lvl1pPr>
              <a:defRPr lang="en-US" sz="1200" kern="3000" cap="all" spc="300" baseline="0" dirty="0" smtClean="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Sub Heading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07194" y="525463"/>
            <a:ext cx="7736948" cy="4730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3805238" y="1627188"/>
            <a:ext cx="7497762" cy="43656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575846" y="2241275"/>
            <a:ext cx="2831855" cy="2779406"/>
          </a:xfrm>
        </p:spPr>
        <p:txBody>
          <a:bodyPr>
            <a:normAutofit/>
          </a:bodyPr>
          <a:lstStyle>
            <a:lvl1pPr>
              <a:lnSpc>
                <a:spcPct val="200000"/>
              </a:lnSpc>
              <a:defRPr lang="en-US" sz="1400" kern="1200" dirty="0" smtClean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Slide Number Placeholder 4"/>
          <p:cNvSpPr>
            <a:spLocks noGrp="1"/>
          </p:cNvSpPr>
          <p:nvPr>
            <p:ph type="sldNum" sz="quarter" idx="13"/>
          </p:nvPr>
        </p:nvSpPr>
        <p:spPr>
          <a:xfrm>
            <a:off x="11502638" y="6442075"/>
            <a:ext cx="51773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010980-6D4C-46A1-AC69-D9607EF1D1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0812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38200" y="6807200"/>
            <a:ext cx="4146550" cy="50799"/>
          </a:xfrm>
          <a:prstGeom prst="rect">
            <a:avLst/>
          </a:prstGeom>
          <a:solidFill>
            <a:srgbClr val="CC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3425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9786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736" y="1729055"/>
            <a:ext cx="5092368" cy="4351338"/>
          </a:xfrm>
        </p:spPr>
        <p:txBody>
          <a:bodyPr/>
          <a:lstStyle>
            <a:lvl5pPr>
              <a:defRPr lang="en-US" sz="12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392B82-B5C4-49C3-9425-88405659FA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6807200"/>
            <a:ext cx="4146550" cy="50799"/>
          </a:xfrm>
          <a:prstGeom prst="rect">
            <a:avLst/>
          </a:prstGeom>
          <a:solidFill>
            <a:srgbClr val="CC4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3425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762000"/>
            <a:ext cx="4035425" cy="473075"/>
          </a:xfrm>
        </p:spPr>
        <p:txBody>
          <a:bodyPr anchor="ctr">
            <a:normAutofit/>
          </a:bodyPr>
          <a:lstStyle>
            <a:lvl1pPr>
              <a:defRPr sz="1200" cap="all" baseline="0"/>
            </a:lvl1pPr>
          </a:lstStyle>
          <a:p>
            <a:pPr lvl="0"/>
            <a:r>
              <a:rPr lang="en-US" dirty="0"/>
              <a:t>Sub heading</a:t>
            </a:r>
          </a:p>
        </p:txBody>
      </p:sp>
    </p:spTree>
    <p:extLst>
      <p:ext uri="{BB962C8B-B14F-4D97-AF65-F5344CB8AC3E}">
        <p14:creationId xmlns:p14="http://schemas.microsoft.com/office/powerpoint/2010/main" val="157083031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6955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69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887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128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488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962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958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1E68E-B826-40BA-8548-3B76D291DCC0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D8B1C-83A6-4945-A9F4-64FFE1075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88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194" y="525463"/>
            <a:ext cx="7736948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282" y="1729055"/>
            <a:ext cx="50923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2638" y="6442075"/>
            <a:ext cx="517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0980-6D4C-46A1-AC69-D9607EF1D1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3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600" kern="3000" cap="all" spc="890" baseline="0" dirty="0">
          <a:solidFill>
            <a:srgbClr val="CC425A"/>
          </a:solidFill>
          <a:latin typeface="DINRoundPro-Medium" panose="020B0604020101020102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1400" kern="1200" dirty="0" smtClean="0">
          <a:solidFill>
            <a:schemeClr val="tx1">
              <a:lumMod val="50000"/>
              <a:lumOff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customXml" Target="../ink/ink9.xml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customXml" Target="../ink/ink12.xml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hyperlink" Target="https://www.remix3d.com/details/0851015f9eb9458a84a1ae5daaf8eb26" TargetMode="External"/><Relationship Id="rId4" Type="http://schemas.microsoft.com/office/2017/06/relationships/model3d" Target="../media/model3d1.glb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0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8000"/>
              </a:lnSpc>
            </a:pPr>
            <a:r>
              <a:rPr lang="en-US" sz="72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Remix3D/</a:t>
            </a:r>
            <a:r>
              <a:rPr lang="en-US" sz="7200" dirty="0" err="1">
                <a:latin typeface="Circular Std Black" panose="020B0A04020101010102" pitchFamily="34" charset="0"/>
                <a:cs typeface="Circular Std Black" panose="020B0A04020101010102" pitchFamily="34" charset="0"/>
              </a:rPr>
              <a:t>BabylonJS</a:t>
            </a:r>
            <a:r>
              <a:rPr lang="en-US" sz="72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</a:t>
            </a:r>
            <a:r>
              <a:rPr lang="en-US" sz="7200" dirty="0">
                <a:solidFill>
                  <a:srgbClr val="860037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Animated</a:t>
            </a:r>
            <a:r>
              <a:rPr lang="en-US" sz="72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GIFs Export </a:t>
            </a:r>
          </a:p>
          <a:p>
            <a:pPr algn="ctr">
              <a:lnSpc>
                <a:spcPct val="300000"/>
              </a:lnSpc>
            </a:pPr>
            <a:r>
              <a:rPr lang="en-US" sz="1200" spc="300" dirty="0">
                <a:solidFill>
                  <a:srgbClr val="E6E6E6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Anthony Powell</a:t>
            </a:r>
          </a:p>
        </p:txBody>
      </p:sp>
      <p:sp>
        <p:nvSpPr>
          <p:cNvPr id="8" name="Rectangle 7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56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3C13E-4572-4125-BE63-44525AA74DE9}"/>
              </a:ext>
            </a:extLst>
          </p:cNvPr>
          <p:cNvSpPr/>
          <p:nvPr/>
        </p:nvSpPr>
        <p:spPr>
          <a:xfrm>
            <a:off x="1451295" y="983034"/>
            <a:ext cx="928941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15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PROCESS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2A2A0114-D9FD-4F89-8FCD-429ED6313B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831010" y="2936443"/>
            <a:ext cx="13049788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8800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TIME</a:t>
            </a:r>
            <a:endParaRPr sz="8800" dirty="0">
              <a:solidFill>
                <a:schemeClr val="bg1">
                  <a:lumMod val="85000"/>
                  <a:lumOff val="15000"/>
                </a:schemeClr>
              </a:solidFill>
              <a:latin typeface="Circular Std Bold"/>
              <a:cs typeface="Circular Std Bold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01AC45C5-79CB-4B20-88FE-2301E4EF76C8}"/>
              </a:ext>
            </a:extLst>
          </p:cNvPr>
          <p:cNvSpPr txBox="1">
            <a:spLocks/>
          </p:cNvSpPr>
          <p:nvPr/>
        </p:nvSpPr>
        <p:spPr>
          <a:xfrm>
            <a:off x="1973221" y="4217539"/>
            <a:ext cx="13049788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algn="ctr">
              <a:lnSpc>
                <a:spcPct val="100000"/>
              </a:lnSpc>
            </a:pPr>
            <a:r>
              <a:rPr lang="en-US" sz="8800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ACCESSIBILITY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85FC-2B26-400C-B733-1B2A5D58A25D}"/>
              </a:ext>
            </a:extLst>
          </p:cNvPr>
          <p:cNvSpPr txBox="1"/>
          <p:nvPr/>
        </p:nvSpPr>
        <p:spPr>
          <a:xfrm>
            <a:off x="3693884" y="2496080"/>
            <a:ext cx="4804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Make creation</a:t>
            </a:r>
          </a:p>
          <a:p>
            <a:pPr algn="ctr"/>
            <a:r>
              <a:rPr lang="en-US" sz="2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Upload creation</a:t>
            </a:r>
          </a:p>
          <a:p>
            <a:pPr algn="ctr"/>
            <a:r>
              <a:rPr lang="en-US" sz="2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Share a link</a:t>
            </a:r>
          </a:p>
          <a:p>
            <a:pPr algn="ctr"/>
            <a:r>
              <a:rPr lang="en-US" sz="2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Navigate to site</a:t>
            </a:r>
          </a:p>
          <a:p>
            <a:pPr algn="ctr"/>
            <a:r>
              <a:rPr lang="en-US" sz="2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Wait load</a:t>
            </a:r>
          </a:p>
          <a:p>
            <a:pPr algn="ctr"/>
            <a:r>
              <a:rPr lang="en-US" sz="28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View creation</a:t>
            </a:r>
          </a:p>
        </p:txBody>
      </p:sp>
    </p:spTree>
    <p:extLst>
      <p:ext uri="{BB962C8B-B14F-4D97-AF65-F5344CB8AC3E}">
        <p14:creationId xmlns:p14="http://schemas.microsoft.com/office/powerpoint/2010/main" val="6713236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3293" y="1849011"/>
            <a:ext cx="4745412" cy="4314189"/>
          </a:xfrm>
          <a:prstGeom prst="rect">
            <a:avLst/>
          </a:prstGeom>
        </p:spPr>
        <p:txBody>
          <a:bodyPr vert="horz" wrap="square" lIns="0" tIns="0" rIns="0" bIns="0">
            <a:normAutofit lnSpcReduction="10000"/>
          </a:bodyPr>
          <a:lstStyle/>
          <a:p>
            <a:r>
              <a:rPr lang="fr-FR" sz="3200" dirty="0">
                <a:solidFill>
                  <a:srgbClr val="A4005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Modern</a:t>
            </a:r>
            <a:r>
              <a:rPr lang="fr-FR" sz="32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 Computer</a:t>
            </a:r>
          </a:p>
          <a:p>
            <a:endParaRPr lang="fr-FR" sz="3200" dirty="0">
              <a:latin typeface="Circular Std Bold" panose="020B0804020101010102" pitchFamily="34" charset="0"/>
              <a:cs typeface="Circular Std Bold" panose="020B0804020101010102" pitchFamily="34" charset="0"/>
            </a:endParaRPr>
          </a:p>
          <a:p>
            <a:r>
              <a:rPr lang="fr-FR" sz="3200" dirty="0">
                <a:solidFill>
                  <a:srgbClr val="A4005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Modern</a:t>
            </a:r>
            <a:r>
              <a:rPr lang="fr-FR" sz="32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 Cell Phone </a:t>
            </a:r>
          </a:p>
          <a:p>
            <a:endParaRPr lang="fr-FR" sz="3200" dirty="0">
              <a:latin typeface="Circular Std Bold" panose="020B0804020101010102" pitchFamily="34" charset="0"/>
              <a:cs typeface="Circular Std Bold" panose="020B0804020101010102" pitchFamily="34" charset="0"/>
            </a:endParaRPr>
          </a:p>
          <a:p>
            <a:r>
              <a:rPr lang="fr-FR" sz="3200" dirty="0">
                <a:solidFill>
                  <a:srgbClr val="A40055"/>
                </a:solidFill>
                <a:latin typeface="Circular Std Bold" panose="020B0804020101010102" pitchFamily="34" charset="0"/>
                <a:cs typeface="Circular Std Bold" panose="020B0804020101010102" pitchFamily="34" charset="0"/>
              </a:rPr>
              <a:t>Reliable</a:t>
            </a:r>
            <a:r>
              <a:rPr lang="fr-FR" sz="32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 Internet</a:t>
            </a:r>
          </a:p>
          <a:p>
            <a:endParaRPr lang="fr-FR" sz="3200" dirty="0">
              <a:latin typeface="Circular Std Bold" panose="020B0804020101010102" pitchFamily="34" charset="0"/>
              <a:cs typeface="Circular Std Bold" panose="020B0804020101010102" pitchFamily="34" charset="0"/>
            </a:endParaRPr>
          </a:p>
          <a:p>
            <a:r>
              <a:rPr lang="fr-FR" sz="32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Microsoft Account</a:t>
            </a:r>
          </a:p>
          <a:p>
            <a:endParaRPr lang="fr-FR" sz="3200" dirty="0">
              <a:latin typeface="Circular Std Bold" panose="020B0804020101010102" pitchFamily="34" charset="0"/>
              <a:cs typeface="Circular Std Bold" panose="020B0804020101010102" pitchFamily="34" charset="0"/>
            </a:endParaRPr>
          </a:p>
          <a:p>
            <a:r>
              <a:rPr lang="fr-FR" sz="32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Social Media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375643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78836" y="3750829"/>
                <a:ext cx="28080" cy="18692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/>
          <p:cNvSpPr/>
          <p:nvPr/>
        </p:nvSpPr>
        <p:spPr>
          <a:xfrm>
            <a:off x="483293" y="1345492"/>
            <a:ext cx="5269238" cy="555054"/>
          </a:xfrm>
          <a:prstGeom prst="rect">
            <a:avLst/>
          </a:prstGeom>
        </p:spPr>
        <p:txBody>
          <a:bodyPr vert="horz" wrap="square" lIns="0" tIns="0" rIns="0" bIns="0">
            <a:normAutofit/>
          </a:bodyPr>
          <a:lstStyle/>
          <a:p>
            <a:r>
              <a:rPr lang="en-US" sz="1600" spc="2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CURRENT SHARING REQUIREMENTS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102577" y="2106259"/>
            <a:ext cx="0" cy="3732681"/>
          </a:xfrm>
          <a:prstGeom prst="straightConnector1">
            <a:avLst/>
          </a:prstGeom>
          <a:ln>
            <a:solidFill>
              <a:srgbClr val="606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0" r="16537"/>
          <a:stretch/>
        </p:blipFill>
        <p:spPr>
          <a:xfrm>
            <a:off x="6088221" y="0"/>
            <a:ext cx="610471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051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3C13E-4572-4125-BE63-44525AA74DE9}"/>
              </a:ext>
            </a:extLst>
          </p:cNvPr>
          <p:cNvSpPr/>
          <p:nvPr/>
        </p:nvSpPr>
        <p:spPr>
          <a:xfrm>
            <a:off x="3048000" y="649726"/>
            <a:ext cx="6096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6600" spc="600" dirty="0">
                <a:solidFill>
                  <a:srgbClr val="A40055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EDUCATION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85FC-2B26-400C-B733-1B2A5D58A25D}"/>
              </a:ext>
            </a:extLst>
          </p:cNvPr>
          <p:cNvSpPr txBox="1"/>
          <p:nvPr/>
        </p:nvSpPr>
        <p:spPr>
          <a:xfrm>
            <a:off x="3162650" y="1883966"/>
            <a:ext cx="5866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Viewing at home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Sharing with family and friends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Viewing on low fi devices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Sharing on the go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1C3EE0-0372-4D2F-B10B-726F406D7A81}"/>
              </a:ext>
            </a:extLst>
          </p:cNvPr>
          <p:cNvSpPr/>
          <p:nvPr/>
        </p:nvSpPr>
        <p:spPr>
          <a:xfrm>
            <a:off x="0" y="3707810"/>
            <a:ext cx="6096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6600" spc="600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BUSINESS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FEAF3-8BC6-4569-AAB1-DA1250BCD7F9}"/>
              </a:ext>
            </a:extLst>
          </p:cNvPr>
          <p:cNvSpPr/>
          <p:nvPr/>
        </p:nvSpPr>
        <p:spPr>
          <a:xfrm>
            <a:off x="6096000" y="3707810"/>
            <a:ext cx="6096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6600" spc="600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SOCIAL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8687E-DC8C-4AD5-B8EC-7707D13EF8D8}"/>
              </a:ext>
            </a:extLst>
          </p:cNvPr>
          <p:cNvSpPr txBox="1"/>
          <p:nvPr/>
        </p:nvSpPr>
        <p:spPr>
          <a:xfrm>
            <a:off x="6741884" y="4896992"/>
            <a:ext cx="4804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MEMEs the word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Additional 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003095-62B0-490F-AC92-52C3131C884C}"/>
              </a:ext>
            </a:extLst>
          </p:cNvPr>
          <p:cNvSpPr txBox="1"/>
          <p:nvPr/>
        </p:nvSpPr>
        <p:spPr>
          <a:xfrm>
            <a:off x="679888" y="4909222"/>
            <a:ext cx="48042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Time is money</a:t>
            </a:r>
          </a:p>
          <a:p>
            <a:pPr algn="ctr"/>
            <a:endParaRPr lang="en-US" sz="2800" dirty="0">
              <a:solidFill>
                <a:schemeClr val="bg1">
                  <a:lumMod val="65000"/>
                  <a:lumOff val="35000"/>
                </a:schemeClr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9919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375643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78836" y="3750829"/>
                <a:ext cx="28080" cy="18692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3AB9E1-B747-41FC-A8C7-84211B0D4A32}"/>
              </a:ext>
            </a:extLst>
          </p:cNvPr>
          <p:cNvSpPr/>
          <p:nvPr/>
        </p:nvSpPr>
        <p:spPr>
          <a:xfrm>
            <a:off x="1031847" y="185113"/>
            <a:ext cx="10221056" cy="1358462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Broadband Connection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9BE39-A36E-44C3-AA43-5C1319F9AF4C}"/>
              </a:ext>
            </a:extLst>
          </p:cNvPr>
          <p:cNvSpPr/>
          <p:nvPr/>
        </p:nvSpPr>
        <p:spPr>
          <a:xfrm>
            <a:off x="578223" y="2493326"/>
            <a:ext cx="3642837" cy="153290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6600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U.S.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C815F3-B2EF-4D4F-85D3-AD30A58CF593}"/>
              </a:ext>
            </a:extLst>
          </p:cNvPr>
          <p:cNvSpPr/>
          <p:nvPr/>
        </p:nvSpPr>
        <p:spPr>
          <a:xfrm>
            <a:off x="356640" y="1195246"/>
            <a:ext cx="3864420" cy="2771667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3800" dirty="0">
                <a:solidFill>
                  <a:schemeClr val="bg1">
                    <a:lumMod val="75000"/>
                    <a:lumOff val="2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65%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2BC94-4974-45C4-A8C3-9BC5AC254DDD}"/>
              </a:ext>
            </a:extLst>
          </p:cNvPr>
          <p:cNvSpPr/>
          <p:nvPr/>
        </p:nvSpPr>
        <p:spPr>
          <a:xfrm>
            <a:off x="2499919" y="4944330"/>
            <a:ext cx="4429387" cy="1140574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6600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Mississippi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56151" y="3602247"/>
            <a:ext cx="3864420" cy="2771667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3800" dirty="0">
                <a:solidFill>
                  <a:srgbClr val="A40055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57%</a:t>
            </a:r>
            <a:endParaRPr lang="en-US" sz="9600" dirty="0"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A57B3B-60BE-4C75-85DC-74ACFDF4C9D3}"/>
              </a:ext>
            </a:extLst>
          </p:cNvPr>
          <p:cNvSpPr/>
          <p:nvPr/>
        </p:nvSpPr>
        <p:spPr>
          <a:xfrm>
            <a:off x="678500" y="2725134"/>
            <a:ext cx="3642837" cy="153290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2018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C5DD69-7DA0-46AD-8EE2-6EF82FBDF90D}"/>
              </a:ext>
            </a:extLst>
          </p:cNvPr>
          <p:cNvSpPr/>
          <p:nvPr/>
        </p:nvSpPr>
        <p:spPr>
          <a:xfrm>
            <a:off x="2893193" y="4970751"/>
            <a:ext cx="3642837" cy="153290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2016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6B5679-7B3F-4A5D-B2D8-8D1018AE52BF}"/>
              </a:ext>
            </a:extLst>
          </p:cNvPr>
          <p:cNvSpPr/>
          <p:nvPr/>
        </p:nvSpPr>
        <p:spPr>
          <a:xfrm>
            <a:off x="1031847" y="377390"/>
            <a:ext cx="10221056" cy="1358462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dirty="0">
                <a:latin typeface="Circular Std Book" panose="020B0604020101020102" pitchFamily="34" charset="0"/>
                <a:cs typeface="Circular Std Book" panose="020B0604020101020102" pitchFamily="34" charset="0"/>
              </a:rPr>
              <a:t>PEW RESEARCH CENTER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6E83E6-37A7-4798-BEDC-56FE421DFF6E}"/>
              </a:ext>
            </a:extLst>
          </p:cNvPr>
          <p:cNvSpPr/>
          <p:nvPr/>
        </p:nvSpPr>
        <p:spPr>
          <a:xfrm>
            <a:off x="7832629" y="1590494"/>
            <a:ext cx="3864420" cy="2771667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3800" dirty="0">
                <a:solidFill>
                  <a:schemeClr val="tx1">
                    <a:lumMod val="7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20%</a:t>
            </a:r>
            <a:endParaRPr lang="en-US" sz="9600" dirty="0">
              <a:solidFill>
                <a:schemeClr val="tx1">
                  <a:lumMod val="75000"/>
                </a:schemeClr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6202AB-B917-49A7-BA6F-FD7E4ADEFCBF}"/>
              </a:ext>
            </a:extLst>
          </p:cNvPr>
          <p:cNvSpPr/>
          <p:nvPr/>
        </p:nvSpPr>
        <p:spPr>
          <a:xfrm>
            <a:off x="6863428" y="2976327"/>
            <a:ext cx="5050172" cy="1140574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6600" spc="-300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Mobile Only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FF67CF-CAD0-40D6-8360-1584E3A908B5}"/>
              </a:ext>
            </a:extLst>
          </p:cNvPr>
          <p:cNvSpPr/>
          <p:nvPr/>
        </p:nvSpPr>
        <p:spPr>
          <a:xfrm>
            <a:off x="7943420" y="3043916"/>
            <a:ext cx="3642837" cy="153290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2800" dirty="0">
                <a:solidFill>
                  <a:schemeClr val="bg1">
                    <a:lumMod val="75000"/>
                    <a:lumOff val="25000"/>
                  </a:schemeClr>
                </a:solidFill>
                <a:latin typeface="Circular Std Book" panose="020B0604020101020102" pitchFamily="34" charset="0"/>
                <a:cs typeface="Circular Std Book" panose="020B0604020101020102" pitchFamily="34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81711789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F515B-B69B-46BC-9009-85F29957CD73}"/>
              </a:ext>
            </a:extLst>
          </p:cNvPr>
          <p:cNvSpPr/>
          <p:nvPr/>
        </p:nvSpPr>
        <p:spPr>
          <a:xfrm>
            <a:off x="0" y="2869804"/>
            <a:ext cx="12192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15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ACCESSIBILITY</a:t>
            </a:r>
            <a:endParaRPr lang="en-US" sz="6000" spc="600" dirty="0">
              <a:solidFill>
                <a:srgbClr val="8E939B"/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9C765F11-B984-4E7C-8773-4407B0AA9C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6534" y="3755117"/>
            <a:ext cx="5587618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6600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Low Income</a:t>
            </a:r>
            <a:endParaRPr sz="6600" dirty="0">
              <a:solidFill>
                <a:schemeClr val="bg1">
                  <a:lumMod val="85000"/>
                  <a:lumOff val="15000"/>
                </a:schemeClr>
              </a:solidFill>
              <a:latin typeface="Circular Std Bold"/>
              <a:cs typeface="Circular Std Bold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5BD32508-A1FF-45B3-8AC7-516E5B2AB33F}"/>
              </a:ext>
            </a:extLst>
          </p:cNvPr>
          <p:cNvSpPr txBox="1">
            <a:spLocks/>
          </p:cNvSpPr>
          <p:nvPr/>
        </p:nvSpPr>
        <p:spPr>
          <a:xfrm>
            <a:off x="3409412" y="1845744"/>
            <a:ext cx="7714390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algn="ctr">
              <a:lnSpc>
                <a:spcPct val="100000"/>
              </a:lnSpc>
            </a:pPr>
            <a:r>
              <a:rPr lang="en-US" sz="6600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Rural Communities</a:t>
            </a:r>
          </a:p>
        </p:txBody>
      </p:sp>
    </p:spTree>
    <p:extLst>
      <p:ext uri="{BB962C8B-B14F-4D97-AF65-F5344CB8AC3E}">
        <p14:creationId xmlns:p14="http://schemas.microsoft.com/office/powerpoint/2010/main" val="19061770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3C13E-4572-4125-BE63-44525AA74DE9}"/>
              </a:ext>
            </a:extLst>
          </p:cNvPr>
          <p:cNvSpPr/>
          <p:nvPr/>
        </p:nvSpPr>
        <p:spPr>
          <a:xfrm>
            <a:off x="468544" y="507113"/>
            <a:ext cx="11254912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38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WHAT IF?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85FC-2B26-400C-B733-1B2A5D58A25D}"/>
              </a:ext>
            </a:extLst>
          </p:cNvPr>
          <p:cNvSpPr txBox="1"/>
          <p:nvPr/>
        </p:nvSpPr>
        <p:spPr>
          <a:xfrm>
            <a:off x="-1032114" y="2664447"/>
            <a:ext cx="142562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Share or </a:t>
            </a:r>
            <a:r>
              <a:rPr lang="en-US" sz="4000" dirty="0">
                <a:solidFill>
                  <a:srgbClr val="A40055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preview your work</a:t>
            </a: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on systems with</a:t>
            </a:r>
          </a:p>
          <a:p>
            <a:pPr algn="ctr"/>
            <a:r>
              <a:rPr lang="en-US" sz="3200" dirty="0">
                <a:solidFill>
                  <a:srgbClr val="A40055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slow internet </a:t>
            </a:r>
            <a:r>
              <a:rPr lang="en-US" sz="3200" dirty="0">
                <a:solidFill>
                  <a:schemeClr val="tx1">
                    <a:lumMod val="6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speeds</a:t>
            </a:r>
          </a:p>
          <a:p>
            <a:pPr algn="ctr"/>
            <a:r>
              <a:rPr lang="en-US" sz="3200" dirty="0">
                <a:solidFill>
                  <a:srgbClr val="A40055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low-fi</a:t>
            </a:r>
            <a:r>
              <a:rPr lang="en-US" sz="3200" dirty="0">
                <a:solidFill>
                  <a:schemeClr val="tx1">
                    <a:lumMod val="6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 system</a:t>
            </a:r>
          </a:p>
          <a:p>
            <a:pPr algn="ctr"/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Shared and </a:t>
            </a:r>
            <a:r>
              <a:rPr lang="en-US" sz="4000" dirty="0">
                <a:solidFill>
                  <a:srgbClr val="A40055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embedded directly</a:t>
            </a: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with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Emails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Text messages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Social media</a:t>
            </a:r>
          </a:p>
          <a:p>
            <a:pPr algn="ctr"/>
            <a:endParaRPr lang="en-US" sz="3200" dirty="0">
              <a:solidFill>
                <a:schemeClr val="tx1">
                  <a:lumMod val="65000"/>
                </a:schemeClr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5406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F515B-B69B-46BC-9009-85F29957CD73}"/>
              </a:ext>
            </a:extLst>
          </p:cNvPr>
          <p:cNvSpPr/>
          <p:nvPr/>
        </p:nvSpPr>
        <p:spPr>
          <a:xfrm>
            <a:off x="0" y="2869804"/>
            <a:ext cx="12192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15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SOLUTION</a:t>
            </a:r>
            <a:endParaRPr lang="en-US" sz="6000" spc="600" dirty="0">
              <a:solidFill>
                <a:srgbClr val="8E939B"/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73125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F988D82-E660-4CFE-92FF-D073D2BC9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9825" y="844138"/>
            <a:ext cx="320173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old"/>
                <a:cs typeface="Circular Std Bold"/>
              </a:rPr>
              <a:t>Stage 1</a:t>
            </a:r>
            <a:endParaRPr sz="7200" dirty="0">
              <a:solidFill>
                <a:schemeClr val="bg1">
                  <a:lumMod val="65000"/>
                  <a:lumOff val="35000"/>
                </a:schemeClr>
              </a:solidFill>
              <a:latin typeface="Circular Std Bold"/>
              <a:cs typeface="Circular Std Bold"/>
            </a:endParaRPr>
          </a:p>
        </p:txBody>
      </p:sp>
      <p:pic>
        <p:nvPicPr>
          <p:cNvPr id="11" name="Picture 10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3537200B-13E3-4DFC-9862-BDBABB0B1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1" y="1675701"/>
            <a:ext cx="609600" cy="609600"/>
          </a:xfrm>
          <a:prstGeom prst="rect">
            <a:avLst/>
          </a:prstGeom>
        </p:spPr>
      </p:pic>
      <p:pic>
        <p:nvPicPr>
          <p:cNvPr id="13" name="Picture 12" descr="A picture containing outdoor, sky, building, train&#10;&#10;Description generated with very high confidence">
            <a:extLst>
              <a:ext uri="{FF2B5EF4-FFF2-40B4-BE49-F238E27FC236}">
                <a16:creationId xmlns:a16="http://schemas.microsoft.com/office/drawing/2014/main" id="{FFF3A192-ED38-415B-8935-7DE9F3CCA98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08" y="1790350"/>
            <a:ext cx="989901" cy="989901"/>
          </a:xfrm>
          <a:prstGeom prst="rect">
            <a:avLst/>
          </a:prstGeom>
        </p:spPr>
      </p:pic>
      <p:pic>
        <p:nvPicPr>
          <p:cNvPr id="15" name="Picture 1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6C8C1E08-4813-4A21-9607-B92D4203D7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25" y="3007848"/>
            <a:ext cx="3140279" cy="2355209"/>
          </a:xfrm>
          <a:prstGeom prst="rect">
            <a:avLst/>
          </a:prstGeom>
        </p:spPr>
      </p:pic>
      <p:pic>
        <p:nvPicPr>
          <p:cNvPr id="17" name="Picture 16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57FE84C-D4F0-40B4-8E4A-01822E117F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862" y="2128119"/>
            <a:ext cx="5332601" cy="3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293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0" name="Picture 9" descr="A picture containing outdoor, sky, building, train&#10;&#10;Description generated with very high confidence">
            <a:extLst>
              <a:ext uri="{FF2B5EF4-FFF2-40B4-BE49-F238E27FC236}">
                <a16:creationId xmlns:a16="http://schemas.microsoft.com/office/drawing/2014/main" id="{0CC7619D-3BD5-4586-90EA-8FC87DD5B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1675135"/>
            <a:ext cx="4151007" cy="4151007"/>
          </a:xfrm>
          <a:prstGeom prst="rect">
            <a:avLst/>
          </a:prstGeom>
        </p:spPr>
      </p:pic>
      <p:pic>
        <p:nvPicPr>
          <p:cNvPr id="14" name="Picture 13" descr="A picture containing businesscard&#10;&#10;Description generated with high confidence">
            <a:extLst>
              <a:ext uri="{FF2B5EF4-FFF2-40B4-BE49-F238E27FC236}">
                <a16:creationId xmlns:a16="http://schemas.microsoft.com/office/drawing/2014/main" id="{66C2448E-33E5-4070-9336-29B2F32E6D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53" y="2429548"/>
            <a:ext cx="5781626" cy="2892770"/>
          </a:xfrm>
          <a:prstGeom prst="rect">
            <a:avLst/>
          </a:prstGeom>
        </p:spPr>
      </p:pic>
      <p:sp>
        <p:nvSpPr>
          <p:cNvPr id="19" name="object 3">
            <a:extLst>
              <a:ext uri="{FF2B5EF4-FFF2-40B4-BE49-F238E27FC236}">
                <a16:creationId xmlns:a16="http://schemas.microsoft.com/office/drawing/2014/main" id="{C8B98650-4082-4ED8-AEB3-94CB3F4CBD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9825" y="844138"/>
            <a:ext cx="320173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old"/>
                <a:cs typeface="Circular Std Bold"/>
              </a:rPr>
              <a:t>Stage 2</a:t>
            </a:r>
            <a:endParaRPr sz="7200" dirty="0">
              <a:solidFill>
                <a:schemeClr val="bg1">
                  <a:lumMod val="65000"/>
                  <a:lumOff val="35000"/>
                </a:schemeClr>
              </a:solidFill>
              <a:latin typeface="Circular Std Bold"/>
              <a:cs typeface="Circular Std Bold"/>
            </a:endParaRPr>
          </a:p>
        </p:txBody>
      </p:sp>
    </p:spTree>
    <p:extLst>
      <p:ext uri="{BB962C8B-B14F-4D97-AF65-F5344CB8AC3E}">
        <p14:creationId xmlns:p14="http://schemas.microsoft.com/office/powerpoint/2010/main" val="185480399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C8B98650-4082-4ED8-AEB3-94CB3F4CBD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9825" y="844138"/>
            <a:ext cx="320173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old"/>
                <a:cs typeface="Circular Std Bold"/>
              </a:rPr>
              <a:t>Stage 3</a:t>
            </a:r>
            <a:endParaRPr sz="7200" dirty="0">
              <a:solidFill>
                <a:schemeClr val="bg1">
                  <a:lumMod val="65000"/>
                  <a:lumOff val="35000"/>
                </a:schemeClr>
              </a:solidFill>
              <a:latin typeface="Circular Std Bold"/>
              <a:cs typeface="Circular Std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954810-BBD9-4264-B6B4-2CEF52043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86" y="2042254"/>
            <a:ext cx="8210028" cy="41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154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AFDFCBD8-6605-4F08-9DB5-A6E47394D3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2" y="888107"/>
            <a:ext cx="2749073" cy="2728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-1273436" y="375643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278836" y="3750829"/>
                <a:ext cx="28080" cy="18692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/>
          <p:cNvSpPr/>
          <p:nvPr/>
        </p:nvSpPr>
        <p:spPr>
          <a:xfrm>
            <a:off x="1838684" y="0"/>
            <a:ext cx="8514631" cy="685800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Anthony Powell</a:t>
            </a:r>
          </a:p>
          <a:p>
            <a:pPr algn="ctr">
              <a:lnSpc>
                <a:spcPts val="4400"/>
              </a:lnSpc>
            </a:pPr>
            <a:r>
              <a:rPr lang="en-US" sz="4000" dirty="0">
                <a:solidFill>
                  <a:srgbClr val="860037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Texas Southern University</a:t>
            </a:r>
          </a:p>
          <a:p>
            <a:pPr algn="ctr">
              <a:lnSpc>
                <a:spcPts val="4400"/>
              </a:lnSpc>
            </a:pP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Radiant Cloud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F7853B-84BC-40A7-B2B8-7FA3FD1C12FA}"/>
              </a:ext>
            </a:extLst>
          </p:cNvPr>
          <p:cNvSpPr/>
          <p:nvPr/>
        </p:nvSpPr>
        <p:spPr>
          <a:xfrm>
            <a:off x="2037459" y="3616126"/>
            <a:ext cx="8514631" cy="288264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2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Manager: Mark Larsen</a:t>
            </a:r>
          </a:p>
          <a:p>
            <a:pPr algn="ctr">
              <a:lnSpc>
                <a:spcPts val="4400"/>
              </a:lnSpc>
            </a:pPr>
            <a:r>
              <a:rPr lang="en-US" sz="2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Mentor: Eddie Willett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A2FB3C5-5E86-4176-862B-437667F8C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2356518">
            <a:off x="6438397" y="1630566"/>
            <a:ext cx="6220032" cy="14773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9600" b="1" spc="-45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WHO ME?</a:t>
            </a:r>
            <a:endParaRPr sz="9600" dirty="0">
              <a:solidFill>
                <a:schemeClr val="bg1">
                  <a:lumMod val="85000"/>
                  <a:lumOff val="15000"/>
                </a:schemeClr>
              </a:solidFill>
              <a:latin typeface="Circular Std Bold"/>
              <a:cs typeface="Circular Std Bold"/>
            </a:endParaRPr>
          </a:p>
        </p:txBody>
      </p:sp>
    </p:spTree>
    <p:extLst>
      <p:ext uri="{BB962C8B-B14F-4D97-AF65-F5344CB8AC3E}">
        <p14:creationId xmlns:p14="http://schemas.microsoft.com/office/powerpoint/2010/main" val="33313512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C8B98650-4082-4ED8-AEB3-94CB3F4CBD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351" y="844138"/>
            <a:ext cx="3840684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old"/>
                <a:cs typeface="Circular Std Bold"/>
              </a:rPr>
              <a:t>Stage 4</a:t>
            </a:r>
            <a:endParaRPr sz="7200" dirty="0">
              <a:solidFill>
                <a:schemeClr val="bg1">
                  <a:lumMod val="65000"/>
                  <a:lumOff val="35000"/>
                </a:schemeClr>
              </a:solidFill>
              <a:latin typeface="Circular Std Bold"/>
              <a:cs typeface="Circular Std Bold"/>
            </a:endParaRPr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8491EF7B-815E-4FE3-895C-72C3FF715F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2065884"/>
            <a:ext cx="3455972" cy="1729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736A2-6C2A-4486-95E0-D874383D2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86" y="3400949"/>
            <a:ext cx="3558228" cy="1776114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08F49B-973E-4074-BC7A-69DE0679B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594" y="1952133"/>
            <a:ext cx="3558228" cy="17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658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C8B98650-4082-4ED8-AEB3-94CB3F4CBD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351" y="844138"/>
            <a:ext cx="3840684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old"/>
                <a:cs typeface="Circular Std Bold"/>
              </a:rPr>
              <a:t>Stage 5</a:t>
            </a:r>
            <a:endParaRPr sz="7200" dirty="0">
              <a:solidFill>
                <a:schemeClr val="bg1">
                  <a:lumMod val="65000"/>
                  <a:lumOff val="35000"/>
                </a:schemeClr>
              </a:solidFill>
              <a:latin typeface="Circular Std Bold"/>
              <a:cs typeface="Circular Std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1119E-D51B-47A1-A8E3-4D7CDD4E7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62" y="2059496"/>
            <a:ext cx="7067062" cy="35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053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C8B98650-4082-4ED8-AEB3-94CB3F4CBD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351" y="844138"/>
            <a:ext cx="3840684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old"/>
                <a:cs typeface="Circular Std Bold"/>
              </a:rPr>
              <a:t>Stage 6</a:t>
            </a:r>
            <a:endParaRPr sz="7200" dirty="0">
              <a:solidFill>
                <a:schemeClr val="bg1">
                  <a:lumMod val="65000"/>
                  <a:lumOff val="35000"/>
                </a:schemeClr>
              </a:solidFill>
              <a:latin typeface="Circular Std Bold"/>
              <a:cs typeface="Circular Std 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DF0CE-2B23-4A06-BE6D-DEDF9D4AF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07" y="2122304"/>
            <a:ext cx="7311586" cy="36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234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C8B98650-4082-4ED8-AEB3-94CB3F4CBD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0351" y="844138"/>
            <a:ext cx="3840684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72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old"/>
                <a:cs typeface="Circular Std Bold"/>
              </a:rPr>
              <a:t>FINAL</a:t>
            </a:r>
            <a:endParaRPr sz="7200" dirty="0">
              <a:solidFill>
                <a:schemeClr val="bg1">
                  <a:lumMod val="65000"/>
                  <a:lumOff val="35000"/>
                </a:schemeClr>
              </a:solidFill>
              <a:latin typeface="Circular Std Bold"/>
              <a:cs typeface="Circular Std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9A498-76BA-41D4-8A8D-864B46ECB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3" y="2819400"/>
            <a:ext cx="2438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442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F515B-B69B-46BC-9009-85F29957CD73}"/>
              </a:ext>
            </a:extLst>
          </p:cNvPr>
          <p:cNvSpPr/>
          <p:nvPr/>
        </p:nvSpPr>
        <p:spPr>
          <a:xfrm>
            <a:off x="0" y="2869804"/>
            <a:ext cx="12192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15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DEMO</a:t>
            </a:r>
            <a:endParaRPr lang="en-US" sz="6000" spc="600" dirty="0">
              <a:solidFill>
                <a:srgbClr val="8E939B"/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19413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BFFA062-B975-4D5B-8514-DECDF87570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5" end="53275.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757" y="453980"/>
            <a:ext cx="9178486" cy="59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77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F515B-B69B-46BC-9009-85F29957CD73}"/>
              </a:ext>
            </a:extLst>
          </p:cNvPr>
          <p:cNvSpPr/>
          <p:nvPr/>
        </p:nvSpPr>
        <p:spPr>
          <a:xfrm>
            <a:off x="0" y="2869804"/>
            <a:ext cx="12192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15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PAIN POINTS</a:t>
            </a:r>
            <a:endParaRPr lang="en-US" sz="6000" spc="600" dirty="0">
              <a:solidFill>
                <a:srgbClr val="8E939B"/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648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3C13E-4572-4125-BE63-44525AA74DE9}"/>
              </a:ext>
            </a:extLst>
          </p:cNvPr>
          <p:cNvSpPr/>
          <p:nvPr/>
        </p:nvSpPr>
        <p:spPr>
          <a:xfrm>
            <a:off x="3047999" y="500299"/>
            <a:ext cx="6096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7200" spc="-300" dirty="0">
                <a:solidFill>
                  <a:srgbClr val="A40055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GIF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085FC-2B26-400C-B733-1B2A5D58A25D}"/>
              </a:ext>
            </a:extLst>
          </p:cNvPr>
          <p:cNvSpPr txBox="1"/>
          <p:nvPr/>
        </p:nvSpPr>
        <p:spPr>
          <a:xfrm>
            <a:off x="3162650" y="1883182"/>
            <a:ext cx="586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Written in 1990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Completely New Experience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Image Processing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589D8-D632-4096-B548-2FA15A1FB28C}"/>
              </a:ext>
            </a:extLst>
          </p:cNvPr>
          <p:cNvSpPr/>
          <p:nvPr/>
        </p:nvSpPr>
        <p:spPr>
          <a:xfrm>
            <a:off x="3048000" y="3415719"/>
            <a:ext cx="6096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7200" spc="-300" dirty="0">
                <a:solidFill>
                  <a:srgbClr val="A40055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TYPESCRIPT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AEFB1-D0DA-4B36-938D-F1AA290194AA}"/>
              </a:ext>
            </a:extLst>
          </p:cNvPr>
          <p:cNvSpPr txBox="1"/>
          <p:nvPr/>
        </p:nvSpPr>
        <p:spPr>
          <a:xfrm>
            <a:off x="3727888" y="4617131"/>
            <a:ext cx="48042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Library not an app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Compliance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Client-side processing </a:t>
            </a:r>
          </a:p>
          <a:p>
            <a:pPr algn="ctr"/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No native system hooks</a:t>
            </a:r>
          </a:p>
        </p:txBody>
      </p:sp>
    </p:spTree>
    <p:extLst>
      <p:ext uri="{BB962C8B-B14F-4D97-AF65-F5344CB8AC3E}">
        <p14:creationId xmlns:p14="http://schemas.microsoft.com/office/powerpoint/2010/main" val="286282360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644091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282796" y="6431197"/>
                <a:ext cx="38160" cy="2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0930096-D6D2-4868-B7D0-971FFC6BB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125" y="125676"/>
            <a:ext cx="3727749" cy="660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3174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F515B-B69B-46BC-9009-85F29957CD73}"/>
              </a:ext>
            </a:extLst>
          </p:cNvPr>
          <p:cNvSpPr/>
          <p:nvPr/>
        </p:nvSpPr>
        <p:spPr>
          <a:xfrm>
            <a:off x="0" y="2869804"/>
            <a:ext cx="12192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15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2628730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BF515B-B69B-46BC-9009-85F29957CD73}"/>
              </a:ext>
            </a:extLst>
          </p:cNvPr>
          <p:cNvSpPr/>
          <p:nvPr/>
        </p:nvSpPr>
        <p:spPr>
          <a:xfrm>
            <a:off x="0" y="2869804"/>
            <a:ext cx="12192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38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OVERVIEW</a:t>
            </a:r>
            <a:endParaRPr lang="en-US" sz="6600" spc="600" dirty="0">
              <a:solidFill>
                <a:srgbClr val="8E939B"/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6255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85851" y="1367092"/>
            <a:ext cx="4977309" cy="4471847"/>
          </a:xfrm>
          <a:prstGeom prst="rect">
            <a:avLst/>
          </a:prstGeom>
        </p:spPr>
        <p:txBody>
          <a:bodyPr vert="horz" wrap="square" lIns="0" tIns="0" rIns="0" bIns="0">
            <a:normAutofit/>
          </a:bodyPr>
          <a:lstStyle/>
          <a:p>
            <a:r>
              <a:rPr lang="en-US" sz="24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Test web assembly performance possibilities.</a:t>
            </a:r>
          </a:p>
          <a:p>
            <a:endParaRPr lang="en-US" sz="2400" dirty="0">
              <a:latin typeface="Circular Std Bold" panose="020B0804020101010102" pitchFamily="34" charset="0"/>
              <a:cs typeface="Circular Std Bold" panose="020B0804020101010102" pitchFamily="34" charset="0"/>
            </a:endParaRPr>
          </a:p>
          <a:p>
            <a:r>
              <a:rPr lang="en-US" sz="24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Test optimal color quantizing algorithms.</a:t>
            </a:r>
          </a:p>
          <a:p>
            <a:endParaRPr lang="en-US" sz="2400" dirty="0">
              <a:latin typeface="Circular Std Bold" panose="020B0804020101010102" pitchFamily="34" charset="0"/>
              <a:cs typeface="Circular Std Bold" panose="020B0804020101010102" pitchFamily="34" charset="0"/>
            </a:endParaRPr>
          </a:p>
          <a:p>
            <a:r>
              <a:rPr lang="en-US" sz="24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Get folks using it RIGHT NOW!</a:t>
            </a:r>
          </a:p>
          <a:p>
            <a:endParaRPr lang="en-US" sz="2400" dirty="0">
              <a:latin typeface="Circular Std Bold" panose="020B0804020101010102" pitchFamily="34" charset="0"/>
              <a:cs typeface="Circular Std Bold" panose="020B0804020101010102" pitchFamily="34" charset="0"/>
            </a:endParaRPr>
          </a:p>
          <a:p>
            <a:r>
              <a:rPr lang="en-US" sz="2400" dirty="0">
                <a:latin typeface="Circular Std Bold" panose="020B0804020101010102" pitchFamily="34" charset="0"/>
                <a:cs typeface="Circular Std Bold" panose="020B0804020101010102" pitchFamily="34" charset="0"/>
              </a:rPr>
              <a:t>Work with open source community to ensure functionality.</a:t>
            </a:r>
          </a:p>
          <a:p>
            <a:endParaRPr lang="en-US" sz="2400" dirty="0">
              <a:latin typeface="Circular Std Bold" panose="020B0804020101010102" pitchFamily="34" charset="0"/>
              <a:cs typeface="Circular Std Bold" panose="020B0804020101010102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375643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78836" y="3750829"/>
                <a:ext cx="28080" cy="18692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102577" y="2106259"/>
            <a:ext cx="0" cy="3732681"/>
          </a:xfrm>
          <a:prstGeom prst="straightConnector1">
            <a:avLst/>
          </a:prstGeom>
          <a:ln>
            <a:solidFill>
              <a:srgbClr val="6068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2" t="15699" r="33601" b="6792"/>
          <a:stretch/>
        </p:blipFill>
        <p:spPr>
          <a:xfrm>
            <a:off x="6084053" y="0"/>
            <a:ext cx="608729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6897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F515B-B69B-46BC-9009-85F29957CD73}"/>
              </a:ext>
            </a:extLst>
          </p:cNvPr>
          <p:cNvSpPr/>
          <p:nvPr/>
        </p:nvSpPr>
        <p:spPr>
          <a:xfrm>
            <a:off x="0" y="2781087"/>
            <a:ext cx="12192000" cy="1740325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ct val="75000"/>
              </a:lnSpc>
            </a:pPr>
            <a:r>
              <a:rPr lang="en-US" sz="11500" spc="-3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WHAT DID I LEAN</a:t>
            </a:r>
            <a:endParaRPr lang="en-US" sz="6000" spc="-300" dirty="0">
              <a:solidFill>
                <a:srgbClr val="8E939B"/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6FE01AD-764A-4A0D-9CD7-4DE94201A1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1866" y="3755117"/>
            <a:ext cx="5587618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6600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Enjoy Life</a:t>
            </a:r>
            <a:endParaRPr sz="6600" dirty="0">
              <a:solidFill>
                <a:schemeClr val="bg1">
                  <a:lumMod val="85000"/>
                  <a:lumOff val="15000"/>
                </a:schemeClr>
              </a:solidFill>
              <a:latin typeface="Circular Std Bold"/>
              <a:cs typeface="Circular Std Bold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88D1D4C-E85F-4AEC-8BDF-8AE1EF4D8174}"/>
              </a:ext>
            </a:extLst>
          </p:cNvPr>
          <p:cNvSpPr txBox="1">
            <a:spLocks/>
          </p:cNvSpPr>
          <p:nvPr/>
        </p:nvSpPr>
        <p:spPr>
          <a:xfrm>
            <a:off x="4858284" y="2091417"/>
            <a:ext cx="5587618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algn="ctr">
              <a:lnSpc>
                <a:spcPct val="100000"/>
              </a:lnSpc>
            </a:pPr>
            <a:r>
              <a:rPr lang="en-US" sz="6600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Talk to People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8AF6367-CB54-4C84-9D06-63D7814AB4D1}"/>
              </a:ext>
            </a:extLst>
          </p:cNvPr>
          <p:cNvSpPr txBox="1">
            <a:spLocks/>
          </p:cNvSpPr>
          <p:nvPr/>
        </p:nvSpPr>
        <p:spPr>
          <a:xfrm>
            <a:off x="-386816" y="880931"/>
            <a:ext cx="5587618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algn="ctr">
              <a:lnSpc>
                <a:spcPct val="100000"/>
              </a:lnSpc>
            </a:pPr>
            <a:r>
              <a:rPr lang="en-US" sz="6600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Ask ?s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3A133B15-508C-47EC-A209-41DCC2E1F7F6}"/>
              </a:ext>
            </a:extLst>
          </p:cNvPr>
          <p:cNvSpPr txBox="1">
            <a:spLocks/>
          </p:cNvSpPr>
          <p:nvPr/>
        </p:nvSpPr>
        <p:spPr>
          <a:xfrm>
            <a:off x="2006600" y="4959350"/>
            <a:ext cx="1052195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algn="ctr">
              <a:lnSpc>
                <a:spcPct val="100000"/>
              </a:lnSpc>
            </a:pPr>
            <a:r>
              <a:rPr lang="en-US" sz="6000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There’s a Different World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4B4D2180-0C5D-469F-98E9-765FE88B8F1E}"/>
              </a:ext>
            </a:extLst>
          </p:cNvPr>
          <p:cNvSpPr txBox="1">
            <a:spLocks/>
          </p:cNvSpPr>
          <p:nvPr/>
        </p:nvSpPr>
        <p:spPr>
          <a:xfrm>
            <a:off x="508152" y="1467280"/>
            <a:ext cx="1052195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701" algn="ctr">
              <a:lnSpc>
                <a:spcPct val="100000"/>
              </a:lnSpc>
            </a:pPr>
            <a:r>
              <a:rPr lang="en-US" sz="7200" dirty="0">
                <a:solidFill>
                  <a:schemeClr val="bg1">
                    <a:lumMod val="75000"/>
                    <a:lumOff val="25000"/>
                  </a:schemeClr>
                </a:solidFill>
                <a:latin typeface="Circular Std Bold"/>
                <a:cs typeface="Circular Std Bold"/>
              </a:rPr>
              <a:t>NOT THE MIILITARY</a:t>
            </a:r>
          </a:p>
        </p:txBody>
      </p:sp>
    </p:spTree>
    <p:extLst>
      <p:ext uri="{BB962C8B-B14F-4D97-AF65-F5344CB8AC3E}">
        <p14:creationId xmlns:p14="http://schemas.microsoft.com/office/powerpoint/2010/main" val="78655549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Mark Question">
                <a:extLst>
                  <a:ext uri="{FF2B5EF4-FFF2-40B4-BE49-F238E27FC236}">
                    <a16:creationId xmlns:a16="http://schemas.microsoft.com/office/drawing/2014/main" id="{43301539-61FA-4409-B668-18E12EE63EC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89288925"/>
                  </p:ext>
                </p:extLst>
              </p:nvPr>
            </p:nvGraphicFramePr>
            <p:xfrm>
              <a:off x="4115430" y="1561900"/>
              <a:ext cx="3961137" cy="37341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61137" cy="3734196"/>
                    </a:xfrm>
                    <a:prstGeom prst="rect">
                      <a:avLst/>
                    </a:prstGeom>
                  </am3d:spPr>
                  <am3d:camera>
                    <am3d:pos x="0" y="0" z="79077555"/>
                    <am3d:up dx="0" dy="36000000" dz="0"/>
                    <am3d:lookAt x="0" y="0" z="0"/>
                    <am3d:perspective fov="1909333"/>
                  </am3d:camera>
                  <am3d:trans>
                    <am3d:meterPerModelUnit n="1953125" d="1000000"/>
                    <am3d:preTrans dx="1" dy="10" dz="-31428936"/>
                    <am3d:scale>
                      <am3d:sx n="1000000" d="1000000"/>
                      <am3d:sy n="1000000" d="1000000"/>
                      <am3d:sz n="1000000" d="1000000"/>
                    </am3d:scale>
                    <am3d:rot ax="-44289" ay="1242520" az="-15657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Mark Question">
                <a:extLst>
                  <a:ext uri="{FF2B5EF4-FFF2-40B4-BE49-F238E27FC236}">
                    <a16:creationId xmlns:a16="http://schemas.microsoft.com/office/drawing/2014/main" id="{43301539-61FA-4409-B668-18E12EE63E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5430" y="1561900"/>
                <a:ext cx="3961137" cy="373419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3BF515B-B69B-46BC-9009-85F29957CD73}"/>
              </a:ext>
            </a:extLst>
          </p:cNvPr>
          <p:cNvSpPr/>
          <p:nvPr/>
        </p:nvSpPr>
        <p:spPr>
          <a:xfrm>
            <a:off x="0" y="2869804"/>
            <a:ext cx="12192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15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QUESTIONS</a:t>
            </a:r>
            <a:endParaRPr lang="en-US" sz="6000" spc="600" dirty="0">
              <a:solidFill>
                <a:srgbClr val="8E939B"/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790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8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4" dur="5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100"/>
                            </p:stCondLst>
                            <p:childTnLst>
                              <p:par>
                                <p:cTn id="16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618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0" name="object 3"/>
          <p:cNvSpPr txBox="1">
            <a:spLocks noGrp="1"/>
          </p:cNvSpPr>
          <p:nvPr>
            <p:ph type="title"/>
          </p:nvPr>
        </p:nvSpPr>
        <p:spPr>
          <a:xfrm>
            <a:off x="468544" y="1203225"/>
            <a:ext cx="10135301" cy="33592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>
              <a:lnSpc>
                <a:spcPct val="100000"/>
              </a:lnSpc>
            </a:pPr>
            <a:r>
              <a:rPr lang="en-US" sz="4366" b="1" spc="-45" dirty="0">
                <a:solidFill>
                  <a:srgbClr val="FFFFFF"/>
                </a:solidFill>
                <a:latin typeface="Circular Std Bold"/>
                <a:cs typeface="Circular Std Bold"/>
              </a:rPr>
              <a:t>What did I learn</a:t>
            </a:r>
            <a:br>
              <a:rPr lang="en-US" sz="4366" b="1" spc="-45" dirty="0">
                <a:solidFill>
                  <a:srgbClr val="FFFFFF"/>
                </a:solidFill>
                <a:latin typeface="Circular Std Bold"/>
                <a:cs typeface="Circular Std Bold"/>
              </a:rPr>
            </a:br>
            <a:r>
              <a:rPr lang="en-US" sz="4366" b="1" spc="-45" dirty="0">
                <a:solidFill>
                  <a:srgbClr val="FFFFFF"/>
                </a:solidFill>
                <a:latin typeface="Circular Std Bold"/>
                <a:cs typeface="Circular Std Bold"/>
              </a:rPr>
              <a:t>Process -&gt; from Remix Download to functionality to </a:t>
            </a:r>
            <a:r>
              <a:rPr lang="en-US" sz="4366" b="1" spc="-45" dirty="0" err="1">
                <a:solidFill>
                  <a:srgbClr val="FFFFFF"/>
                </a:solidFill>
                <a:latin typeface="Circular Std Bold"/>
                <a:cs typeface="Circular Std Bold"/>
              </a:rPr>
              <a:t>BabylonJS</a:t>
            </a:r>
            <a:r>
              <a:rPr lang="en-US" sz="4366" b="1" spc="-45" dirty="0">
                <a:solidFill>
                  <a:srgbClr val="FFFFFF"/>
                </a:solidFill>
                <a:latin typeface="Circular Std Bold"/>
                <a:cs typeface="Circular Std Bold"/>
              </a:rPr>
              <a:t>.</a:t>
            </a:r>
            <a:br>
              <a:rPr lang="en-US" sz="4366" b="1" spc="-45" dirty="0">
                <a:solidFill>
                  <a:srgbClr val="FFFFFF"/>
                </a:solidFill>
                <a:latin typeface="Circular Std Bold"/>
                <a:cs typeface="Circular Std Bold"/>
              </a:rPr>
            </a:br>
            <a:br>
              <a:rPr lang="en-US" sz="4366" b="1" spc="-45" dirty="0">
                <a:solidFill>
                  <a:srgbClr val="FFFFFF"/>
                </a:solidFill>
                <a:latin typeface="Circular Std Bold"/>
                <a:cs typeface="Circular Std Bold"/>
              </a:rPr>
            </a:br>
            <a:endParaRPr sz="4366" dirty="0">
              <a:latin typeface="Circular Std Bold"/>
              <a:cs typeface="Circular Std Bol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911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10" name="object 3"/>
          <p:cNvSpPr txBox="1">
            <a:spLocks noGrp="1"/>
          </p:cNvSpPr>
          <p:nvPr>
            <p:ph type="title"/>
          </p:nvPr>
        </p:nvSpPr>
        <p:spPr>
          <a:xfrm>
            <a:off x="468544" y="1203225"/>
            <a:ext cx="10135301" cy="53748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>
              <a:lnSpc>
                <a:spcPct val="100000"/>
              </a:lnSpc>
            </a:pPr>
            <a: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  <a:t>Intro</a:t>
            </a:r>
            <a:b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</a:br>
            <a: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  <a:t>Project &amp; Definitions</a:t>
            </a:r>
            <a:b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</a:br>
            <a: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  <a:t>Why</a:t>
            </a:r>
            <a:b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</a:br>
            <a: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  <a:t>Solution</a:t>
            </a:r>
            <a:b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</a:br>
            <a: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  <a:t>Demo</a:t>
            </a:r>
            <a:b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</a:br>
            <a: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  <a:t>My Pain Points</a:t>
            </a:r>
            <a:b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</a:br>
            <a: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  <a:t>Next Steps</a:t>
            </a:r>
            <a:b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</a:br>
            <a:r>
              <a:rPr lang="en-US" sz="4366" b="1" spc="-45" dirty="0">
                <a:solidFill>
                  <a:schemeClr val="bg1">
                    <a:lumMod val="50000"/>
                    <a:lumOff val="50000"/>
                  </a:schemeClr>
                </a:solidFill>
                <a:latin typeface="Circular Std Bold"/>
                <a:cs typeface="Circular Std Bold"/>
              </a:rPr>
              <a:t>What Did I Learn</a:t>
            </a:r>
            <a:endParaRPr sz="4366" dirty="0">
              <a:solidFill>
                <a:schemeClr val="bg1">
                  <a:lumMod val="50000"/>
                  <a:lumOff val="50000"/>
                </a:schemeClr>
              </a:solidFill>
              <a:latin typeface="Circular Std Bold"/>
              <a:cs typeface="Circular Std Bol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825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5637402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8000"/>
              </a:lnSpc>
            </a:pPr>
            <a:r>
              <a:rPr lang="en-US" sz="72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Remix3D/BabylonJS </a:t>
            </a:r>
            <a:r>
              <a:rPr lang="en-US" sz="7200" dirty="0">
                <a:solidFill>
                  <a:srgbClr val="860037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Animated</a:t>
            </a:r>
            <a:r>
              <a:rPr lang="en-US" sz="72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GIFs Export</a:t>
            </a:r>
          </a:p>
        </p:txBody>
      </p:sp>
      <p:sp>
        <p:nvSpPr>
          <p:cNvPr id="8" name="Rectangle 7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241F9F-8408-4AA9-98E5-19208C62F6F0}"/>
              </a:ext>
            </a:extLst>
          </p:cNvPr>
          <p:cNvSpPr/>
          <p:nvPr/>
        </p:nvSpPr>
        <p:spPr>
          <a:xfrm>
            <a:off x="535732" y="3968047"/>
            <a:ext cx="11120536" cy="1719744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Enable </a:t>
            </a:r>
            <a:r>
              <a:rPr lang="en-US" sz="4000" dirty="0">
                <a:solidFill>
                  <a:srgbClr val="860037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exporting</a:t>
            </a: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of BabylonJS </a:t>
            </a:r>
            <a:r>
              <a:rPr lang="en-US" sz="4000" dirty="0">
                <a:solidFill>
                  <a:srgbClr val="860037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creation</a:t>
            </a: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 as animated GIF.</a:t>
            </a:r>
          </a:p>
        </p:txBody>
      </p:sp>
    </p:spTree>
    <p:extLst>
      <p:ext uri="{BB962C8B-B14F-4D97-AF65-F5344CB8AC3E}">
        <p14:creationId xmlns:p14="http://schemas.microsoft.com/office/powerpoint/2010/main" val="17005210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5B444-E718-49BC-B3A1-44BB784F6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403" y="845127"/>
            <a:ext cx="7087194" cy="51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74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, LEGO&#10;&#10;Description generated with very high confidence">
            <a:extLst>
              <a:ext uri="{FF2B5EF4-FFF2-40B4-BE49-F238E27FC236}">
                <a16:creationId xmlns:a16="http://schemas.microsoft.com/office/drawing/2014/main" id="{2FFA1D52-9451-41A0-BEE8-B11CFB16C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00" y="5106503"/>
            <a:ext cx="3021200" cy="17088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-1273436" y="375643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78836" y="3750829"/>
                <a:ext cx="28080" cy="18692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/>
          <p:cNvSpPr/>
          <p:nvPr/>
        </p:nvSpPr>
        <p:spPr>
          <a:xfrm>
            <a:off x="458061" y="1775011"/>
            <a:ext cx="11368628" cy="3966882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32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is a </a:t>
            </a:r>
            <a:r>
              <a:rPr lang="en-US" sz="32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bitmap image format </a:t>
            </a:r>
            <a:r>
              <a:rPr lang="en-US" sz="32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developed by a team at CompuServe led by American computer scientist Steve Wilhite in 1987. </a:t>
            </a:r>
          </a:p>
          <a:p>
            <a:pPr algn="ctr">
              <a:lnSpc>
                <a:spcPts val="4400"/>
              </a:lnSpc>
            </a:pPr>
            <a:r>
              <a:rPr lang="en-US" sz="32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It is most known for its widespread usage on the World Wide Web due to its </a:t>
            </a:r>
            <a:r>
              <a:rPr lang="en-US" sz="32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wide support </a:t>
            </a:r>
            <a:r>
              <a:rPr lang="en-US" sz="32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and </a:t>
            </a:r>
            <a:r>
              <a:rPr lang="en-US" sz="32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portability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7F10AF-1479-40C1-9E4F-A372104C3561}"/>
              </a:ext>
            </a:extLst>
          </p:cNvPr>
          <p:cNvSpPr/>
          <p:nvPr/>
        </p:nvSpPr>
        <p:spPr>
          <a:xfrm>
            <a:off x="1876004" y="215161"/>
            <a:ext cx="8514631" cy="1611086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6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GIF</a:t>
            </a:r>
          </a:p>
          <a:p>
            <a:pPr algn="ctr">
              <a:lnSpc>
                <a:spcPts val="4400"/>
              </a:lnSpc>
            </a:pPr>
            <a:r>
              <a:rPr lang="en-US" sz="36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Graphics Interchange Format</a:t>
            </a:r>
          </a:p>
        </p:txBody>
      </p:sp>
    </p:spTree>
    <p:extLst>
      <p:ext uri="{BB962C8B-B14F-4D97-AF65-F5344CB8AC3E}">
        <p14:creationId xmlns:p14="http://schemas.microsoft.com/office/powerpoint/2010/main" val="19662806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1273436" y="3756437"/>
              <a:ext cx="19440" cy="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278836" y="3750829"/>
                <a:ext cx="28080" cy="18692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/>
          <p:cNvSpPr/>
          <p:nvPr/>
        </p:nvSpPr>
        <p:spPr>
          <a:xfrm>
            <a:off x="1885059" y="0"/>
            <a:ext cx="8514631" cy="6858000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BabylonJS is a complete JavaScript </a:t>
            </a:r>
            <a:r>
              <a:rPr lang="en-US" sz="4000" dirty="0">
                <a:solidFill>
                  <a:srgbClr val="A40055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framework for building 3D games and experiences </a:t>
            </a:r>
            <a:r>
              <a:rPr lang="en-US" sz="4000" dirty="0">
                <a:latin typeface="Circular Std Black" panose="020B0A04020101010102" pitchFamily="34" charset="0"/>
                <a:cs typeface="Circular Std Black" panose="020B0A04020101010102" pitchFamily="34" charset="0"/>
              </a:rPr>
              <a:t>on the web.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151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5B5D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B06B79F-9CC9-4B05-B493-6EC5E68702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50192" y="4568849"/>
            <a:ext cx="13049788" cy="13542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7701" algn="ctr">
              <a:lnSpc>
                <a:spcPct val="100000"/>
              </a:lnSpc>
            </a:pPr>
            <a:r>
              <a:rPr lang="en-US" sz="8800" dirty="0">
                <a:solidFill>
                  <a:schemeClr val="bg1">
                    <a:lumMod val="85000"/>
                    <a:lumOff val="15000"/>
                  </a:schemeClr>
                </a:solidFill>
                <a:latin typeface="Circular Std Bold"/>
                <a:cs typeface="Circular Std Bold"/>
              </a:rPr>
              <a:t>YOU ARE A CREATOR</a:t>
            </a:r>
            <a:endParaRPr sz="8800" dirty="0">
              <a:solidFill>
                <a:schemeClr val="bg1">
                  <a:lumMod val="85000"/>
                  <a:lumOff val="15000"/>
                </a:schemeClr>
              </a:solidFill>
              <a:latin typeface="Circular Std Bold"/>
              <a:cs typeface="Circular Std Bold"/>
            </a:endParaRPr>
          </a:p>
        </p:txBody>
      </p:sp>
    </p:spTree>
    <p:extLst>
      <p:ext uri="{BB962C8B-B14F-4D97-AF65-F5344CB8AC3E}">
        <p14:creationId xmlns:p14="http://schemas.microsoft.com/office/powerpoint/2010/main" val="24104845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8152" y="6580555"/>
            <a:ext cx="6096000" cy="9233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en-US" sz="600" dirty="0">
                <a:solidFill>
                  <a:srgbClr val="CCD2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CONFIDENTIAL. DO NOT DISTRIBUTE.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4" y="343821"/>
            <a:ext cx="643785" cy="2816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BF515B-B69B-46BC-9009-85F29957CD73}"/>
              </a:ext>
            </a:extLst>
          </p:cNvPr>
          <p:cNvSpPr/>
          <p:nvPr/>
        </p:nvSpPr>
        <p:spPr>
          <a:xfrm>
            <a:off x="0" y="2869804"/>
            <a:ext cx="12192000" cy="2051871"/>
          </a:xfrm>
          <a:prstGeom prst="rect">
            <a:avLst/>
          </a:prstGeom>
        </p:spPr>
        <p:txBody>
          <a:bodyPr vert="horz" wrap="square" lIns="0" tIns="0" rIns="0" bIns="0" anchor="ctr">
            <a:noAutofit/>
          </a:bodyPr>
          <a:lstStyle/>
          <a:p>
            <a:pPr algn="ctr">
              <a:lnSpc>
                <a:spcPts val="4400"/>
              </a:lnSpc>
            </a:pPr>
            <a:r>
              <a:rPr lang="en-US" sz="13800" spc="600" dirty="0">
                <a:solidFill>
                  <a:srgbClr val="8E939B"/>
                </a:solidFill>
                <a:latin typeface="Circular Std Black" panose="020B0A04020101010102" pitchFamily="34" charset="0"/>
                <a:cs typeface="Circular Std Black" panose="020B0A04020101010102" pitchFamily="34" charset="0"/>
              </a:rPr>
              <a:t>WHY</a:t>
            </a:r>
            <a:endParaRPr lang="en-US" sz="6600" spc="600" dirty="0">
              <a:solidFill>
                <a:srgbClr val="8E939B"/>
              </a:solidFill>
              <a:latin typeface="Circular Std Black" panose="020B0A04020101010102" pitchFamily="34" charset="0"/>
              <a:cs typeface="Circular Std 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224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Beihai New - Oct 2015">
  <a:themeElements>
    <a:clrScheme name="Beihai 2015">
      <a:dk1>
        <a:sysClr val="windowText" lastClr="000000"/>
      </a:dk1>
      <a:lt1>
        <a:sysClr val="window" lastClr="FFFFFF"/>
      </a:lt1>
      <a:dk2>
        <a:srgbClr val="CC425C"/>
      </a:dk2>
      <a:lt2>
        <a:srgbClr val="8CE3FE"/>
      </a:lt2>
      <a:accent1>
        <a:srgbClr val="CC425C"/>
      </a:accent1>
      <a:accent2>
        <a:srgbClr val="8CE3FE"/>
      </a:accent2>
      <a:accent3>
        <a:srgbClr val="A5A5A5"/>
      </a:accent3>
      <a:accent4>
        <a:srgbClr val="33CCCC"/>
      </a:accent4>
      <a:accent5>
        <a:srgbClr val="94F0FF"/>
      </a:accent5>
      <a:accent6>
        <a:srgbClr val="FFC000"/>
      </a:accent6>
      <a:hlink>
        <a:srgbClr val="0563C1"/>
      </a:hlink>
      <a:folHlink>
        <a:srgbClr val="002060"/>
      </a:folHlink>
    </a:clrScheme>
    <a:fontScheme name="Beihai 2015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eihai New - Oct 2015" id="{47E1C7E4-5B2E-4C5D-857B-C9AB40F632FA}" vid="{0E98B03D-9834-4328-BD04-4285F4F9C11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A50A44D82B7D429F730CBCF06E6D44" ma:contentTypeVersion="4" ma:contentTypeDescription="Create a new document." ma:contentTypeScope="" ma:versionID="e27ac2b79fe5e67f9f9e8921b731f83a">
  <xsd:schema xmlns:xsd="http://www.w3.org/2001/XMLSchema" xmlns:xs="http://www.w3.org/2001/XMLSchema" xmlns:p="http://schemas.microsoft.com/office/2006/metadata/properties" xmlns:ns2="02972ab1-1225-449a-bb22-df7094ed478a" targetNamespace="http://schemas.microsoft.com/office/2006/metadata/properties" ma:root="true" ma:fieldsID="f6af33e4028772f527a17e4ff423fd6d" ns2:_="">
    <xsd:import namespace="02972ab1-1225-449a-bb22-df7094ed478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972ab1-1225-449a-bb22-df7094ed47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E56CF3-521D-427C-925D-406BF871D11E}">
  <ds:schemaRefs>
    <ds:schemaRef ds:uri="http://schemas.openxmlformats.org/package/2006/metadata/core-properties"/>
    <ds:schemaRef ds:uri="02972ab1-1225-449a-bb22-df7094ed478a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36EBF13-55D9-457C-A851-EEC9D8EBDC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EF0862-C8ED-4897-86A8-7594208599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972ab1-1225-449a-bb22-df7094ed47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48345</TotalTime>
  <Words>892</Words>
  <Application>Microsoft Office PowerPoint</Application>
  <PresentationFormat>Widescreen</PresentationFormat>
  <Paragraphs>229</Paragraphs>
  <Slides>33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DINRoundPro-Medium</vt:lpstr>
      <vt:lpstr>Circular Std Black</vt:lpstr>
      <vt:lpstr>Segoe UI Light</vt:lpstr>
      <vt:lpstr>Circular Std Book</vt:lpstr>
      <vt:lpstr>Circular Std Bold</vt:lpstr>
      <vt:lpstr>Arial</vt:lpstr>
      <vt:lpstr>Calibri</vt:lpstr>
      <vt:lpstr>Calibri Light</vt:lpstr>
      <vt:lpstr>Office Theme</vt:lpstr>
      <vt:lpstr>Beihai New - Oct 2015</vt:lpstr>
      <vt:lpstr>PowerPoint Presentation</vt:lpstr>
      <vt:lpstr>WHO ME?</vt:lpstr>
      <vt:lpstr>PowerPoint Presentation</vt:lpstr>
      <vt:lpstr>Intro Project &amp; Definitions Why Solution Demo My Pain Points Next Steps What Did I Learn</vt:lpstr>
      <vt:lpstr>PowerPoint Presentation</vt:lpstr>
      <vt:lpstr>PowerPoint Presentation</vt:lpstr>
      <vt:lpstr>PowerPoint Presentation</vt:lpstr>
      <vt:lpstr>YOU ARE A CREATOR</vt:lpstr>
      <vt:lpstr>PowerPoint Presentation</vt:lpstr>
      <vt:lpstr>TIME</vt:lpstr>
      <vt:lpstr>PowerPoint Presentation</vt:lpstr>
      <vt:lpstr>PowerPoint Presentation</vt:lpstr>
      <vt:lpstr>PowerPoint Presentation</vt:lpstr>
      <vt:lpstr>Low Income</vt:lpstr>
      <vt:lpstr>PowerPoint Presentation</vt:lpstr>
      <vt:lpstr>PowerPoint Presentation</vt:lpstr>
      <vt:lpstr>Stage 1</vt:lpstr>
      <vt:lpstr>Stage 2</vt:lpstr>
      <vt:lpstr>Stage 3</vt:lpstr>
      <vt:lpstr>Stage 4</vt:lpstr>
      <vt:lpstr>Stage 5</vt:lpstr>
      <vt:lpstr>Stage 6</vt:lpstr>
      <vt:lpstr>FINAL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Enjoy Life</vt:lpstr>
      <vt:lpstr>PowerPoint Presentation</vt:lpstr>
      <vt:lpstr>What did I learn Process -&gt; from Remix Download to functionality to BabylonJS.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Powell</dc:creator>
  <cp:lastModifiedBy>Anthony Powell</cp:lastModifiedBy>
  <cp:revision>668</cp:revision>
  <cp:lastPrinted>2016-03-01T19:40:49Z</cp:lastPrinted>
  <dcterms:created xsi:type="dcterms:W3CDTF">2016-01-26T20:48:25Z</dcterms:created>
  <dcterms:modified xsi:type="dcterms:W3CDTF">2018-08-10T18:27:15Z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0x010100F2A50A44D82B7D429F730CBCF06E6D44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t-anpowe@microsoft.com</vt:lpwstr>
  </property>
  <property fmtid="{D5CDD505-2E9C-101B-9397-08002B2CF9AE}" pid="6" name="MSIP_Label_f42aa342-8706-4288-bd11-ebb85995028c_SetDate">
    <vt:lpwstr>2018-08-02T22:32:50.1542157Z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